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8" r:id="rId11"/>
    <p:sldId id="269" r:id="rId12"/>
    <p:sldId id="270" r:id="rId13"/>
    <p:sldId id="272" r:id="rId14"/>
    <p:sldId id="271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706CC-181F-44CD-8467-D75757CAD473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F0DE9-E40F-4FB2-ABB9-FBF859E28B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569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The goal of semantic image segmentation is to label each </a:t>
            </a:r>
            <a:r>
              <a:rPr lang="en-GB" b="1" i="0" dirty="0">
                <a:solidFill>
                  <a:srgbClr val="292929"/>
                </a:solidFill>
                <a:effectLst/>
                <a:latin typeface="charter"/>
              </a:rPr>
              <a:t>pixel </a:t>
            </a:r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of an image with a corresponding </a:t>
            </a:r>
            <a:r>
              <a:rPr lang="en-GB" b="1" i="0" dirty="0">
                <a:solidFill>
                  <a:srgbClr val="292929"/>
                </a:solidFill>
                <a:effectLst/>
                <a:latin typeface="charter"/>
              </a:rPr>
              <a:t>class</a:t>
            </a:r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 of what is being represented. Because we’re predicting for every pixel in the image, this task is commonly referred to as </a:t>
            </a:r>
            <a:r>
              <a:rPr lang="en-GB" b="1" i="0" dirty="0">
                <a:solidFill>
                  <a:srgbClr val="292929"/>
                </a:solidFill>
                <a:effectLst/>
                <a:latin typeface="charter"/>
              </a:rPr>
              <a:t>dense prediction</a:t>
            </a:r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Note that unlike the previous tasks, the expected output in semantic segmentation are not just labels and bounding box parameters. The output itself is a high resolution image (typically of the same size as input image) in which each pixel is classified to a particular class. Thus it is a pixel level image classification.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F0DE9-E40F-4FB2-ABB9-FBF859E28B1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626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4A3B-FD40-4941-A9DA-CB6D83EB7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40511-F0B5-4E90-9D0A-36E5D1F0A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2EBB-9E5F-4312-B49D-04937783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86DF6-6E24-4EC1-9546-898A7FE3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6B9A7-BDD6-453D-BAD6-D30D3D73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455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AC5A-028A-4BA9-98E5-7EEA47E9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55581-B3EF-4598-8527-C99FDBDD6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7784E-720E-4431-9152-1F1FD6FC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E79D5-099B-488F-B14B-A382FF77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61D98-D223-4A9B-A948-B49D54A2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857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E3217-10BA-4F49-95BF-7C1E51F58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C1EA7-5363-4A09-BACD-60195FC0E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56417-CC0B-481B-B774-4BA0D7956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C6313-049B-4525-8588-E8440DA2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05CBB-C591-4CB3-ADD8-9A2D9F3A7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2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E0E7-5269-4A1C-B337-1E7A9EAF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8E7A7-2C30-4F2E-B16B-F279EEC53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DFC8F-A4B7-45AC-BAF4-3353627F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0D1D2-6D48-41AB-91B0-81D9DD8C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8318-CCE6-42BB-88A2-BD52FD67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341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9532-5C35-421B-8E5C-28F633A0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F911B-0CED-4E0D-92C9-5D02FD0AE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37F08-A863-4F5E-B54B-0608FE92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983B-C47A-410E-AAAF-6A1B0524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F583E-D1A9-4D94-B98F-60C43D83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719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8090-0D48-445E-81EC-FACD28D5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F926-42F0-4D6A-8063-4C8B58E9A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8AF82-2223-4140-89BB-75C16B8A6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18A9B-2741-4D8A-BF8E-B172673C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2DABD-209A-4C57-8D46-DA56A745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15E31-16CE-4803-94BA-1DA462DB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395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9194-B346-47D8-A0F7-3034353B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507DF-131A-41C7-94E5-F42AB79F0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5F746-FF82-4443-9AF1-A5C287325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D6525-9C1F-4AE9-8E13-A60CF5DE0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D95F2-7112-4103-A15C-120421587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4AA71-D520-4AA8-85C8-D06728A78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9273E-F40D-4244-AE12-6F67D128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D43F7-612C-4098-8F65-5DC74119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872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43CA-1B36-453D-B28D-4F24A778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13CB7-D31C-495E-9703-C43DAE5ED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DBB87-4120-4CCE-AC4B-9BE2384EC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1B784-D313-4ACE-AFF9-21310A5B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9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4EA69-C14E-4D30-BEA7-D9001862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F4042-8842-48E2-975C-C1614317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92F67-CD45-483F-95B0-31AFF3F1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514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5560-6F4A-4E24-9E3F-01C3AADD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B800-6FFE-468D-A473-09DE4A8DB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B43F-1C7B-4730-8798-0EF2AD8EA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51DBF-8113-45D1-99FD-02B20E4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78CDA-D006-4048-8202-56AF860C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64AB1-51CD-41C4-8206-052F0A5D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99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FA93-112F-4516-A182-6FF0AF99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58C44-50B9-44BC-9E8A-98238547A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9B7DE-457E-4604-BC63-620E7A9EA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4A13F-2195-4757-87A3-0ED9C3E6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9AA75-8FE6-4528-A6BC-EC8F4567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C3D83-266B-4F2C-8A22-1D30848A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544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7648B-EB3E-4160-B056-9FD817A23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B7A52-782F-4DBF-8650-C6EE3C363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D904D-A5E3-4AE9-ACA0-4F3845244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39D3-2359-4569-A4D1-A7BD3CF39E01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01053-21F2-4E2E-B7E2-F4733ED04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014B8-250A-4DFD-AE92-B0B0805F9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FF15C-2C98-4100-9D9F-022233A95A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85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age-segmentation-using-pythons-scikit-image-module-533a61ecc980" TargetMode="External"/><Relationship Id="rId7" Type="http://schemas.openxmlformats.org/officeDocument/2006/relationships/hyperlink" Target="https://developers.arcgis.com/python/guide/how-unet-works/" TargetMode="External"/><Relationship Id="rId2" Type="http://schemas.openxmlformats.org/officeDocument/2006/relationships/hyperlink" Target="https://towardsdatascience.com/color-identification-in-images-machine-learning-application-b26e770c4c7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coinmonks/learn-how-to-train-u-net-on-your-dataset-8e3f89fbd623" TargetMode="External"/><Relationship Id="rId5" Type="http://schemas.openxmlformats.org/officeDocument/2006/relationships/hyperlink" Target="https://towardsdatascience.com/unet-line-by-line-explanation-9b191c76baf5" TargetMode="External"/><Relationship Id="rId4" Type="http://schemas.openxmlformats.org/officeDocument/2006/relationships/hyperlink" Target="https://www.geeksforgeeks.org/extract-dominant-colors-of-an-image-using-python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85665-C4B4-4799-BF7D-C99DF00A1DAD}"/>
              </a:ext>
            </a:extLst>
          </p:cNvPr>
          <p:cNvSpPr txBox="1"/>
          <p:nvPr/>
        </p:nvSpPr>
        <p:spPr>
          <a:xfrm>
            <a:off x="0" y="221941"/>
            <a:ext cx="660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IMAGE SEGMENTATION FOR AUTONOMOUS CARS </a:t>
            </a:r>
            <a:endParaRPr lang="en-NL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74E57-EC39-475D-99AE-1CC85C4F267B}"/>
              </a:ext>
            </a:extLst>
          </p:cNvPr>
          <p:cNvSpPr txBox="1"/>
          <p:nvPr/>
        </p:nvSpPr>
        <p:spPr>
          <a:xfrm>
            <a:off x="8829963" y="4922981"/>
            <a:ext cx="315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Presented by:- Tushaar Sharma</a:t>
            </a:r>
            <a:endParaRPr lang="en-NL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52FCD-E0D7-403D-87AB-7A8D67EE9069}"/>
              </a:ext>
            </a:extLst>
          </p:cNvPr>
          <p:cNvSpPr txBox="1"/>
          <p:nvPr/>
        </p:nvSpPr>
        <p:spPr>
          <a:xfrm>
            <a:off x="1071418" y="618836"/>
            <a:ext cx="17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35 results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780E3-0BAB-41D2-A925-DBD56788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24" y="618836"/>
            <a:ext cx="7676014" cy="2810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2A1A1-FDCB-4303-B3D7-E260E7D1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24" y="3575868"/>
            <a:ext cx="7676014" cy="2899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9AE82-CDDB-4163-AD03-6B5419364486}"/>
              </a:ext>
            </a:extLst>
          </p:cNvPr>
          <p:cNvSpPr txBox="1"/>
          <p:nvPr/>
        </p:nvSpPr>
        <p:spPr>
          <a:xfrm>
            <a:off x="158620" y="102637"/>
            <a:ext cx="48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 after training the algorithm for 35 cycles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9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7235AA-9EAC-4B79-B190-B52B33C11144}"/>
              </a:ext>
            </a:extLst>
          </p:cNvPr>
          <p:cNvSpPr txBox="1"/>
          <p:nvPr/>
        </p:nvSpPr>
        <p:spPr>
          <a:xfrm>
            <a:off x="1144233" y="857906"/>
            <a:ext cx="185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75 results 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6D969-4AB0-463B-92D4-DFDF814B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2" y="300963"/>
            <a:ext cx="7828384" cy="3501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45151-BC91-4E37-9A11-9485A3DE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3896101"/>
            <a:ext cx="7828384" cy="28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4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4C1C-8AA6-493E-A1FF-10C61E3BE84E}"/>
              </a:ext>
            </a:extLst>
          </p:cNvPr>
          <p:cNvSpPr txBox="1"/>
          <p:nvPr/>
        </p:nvSpPr>
        <p:spPr>
          <a:xfrm>
            <a:off x="83976" y="321273"/>
            <a:ext cx="24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Conclusion</a:t>
            </a:r>
            <a:endParaRPr lang="en-NL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3A704-90DB-4F75-BDEA-5C845491BC9F}"/>
              </a:ext>
            </a:extLst>
          </p:cNvPr>
          <p:cNvSpPr txBox="1"/>
          <p:nvPr/>
        </p:nvSpPr>
        <p:spPr>
          <a:xfrm>
            <a:off x="5637320" y="29340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4B258-590E-4B31-8603-D0ED2CBE9C5C}"/>
              </a:ext>
            </a:extLst>
          </p:cNvPr>
          <p:cNvSpPr txBox="1"/>
          <p:nvPr/>
        </p:nvSpPr>
        <p:spPr>
          <a:xfrm>
            <a:off x="0" y="958789"/>
            <a:ext cx="10120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Accuracy of the model will continue to rise as we to train the model with more cycles and feed in more data to achieve optimum results. 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72F05-5AFD-4F9A-ADE0-8F9B59C3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2048640"/>
            <a:ext cx="8108302" cy="33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CC9D2-3F6B-4F6D-A043-C97C44BC6CE3}"/>
              </a:ext>
            </a:extLst>
          </p:cNvPr>
          <p:cNvSpPr txBox="1"/>
          <p:nvPr/>
        </p:nvSpPr>
        <p:spPr>
          <a:xfrm>
            <a:off x="0" y="1357746"/>
            <a:ext cx="1033449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https://towardsdatascience.com/color-identification-in-images-machine-learning-application-b26e770c4c71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https://towardsdatascience.com/image-segmentation-using-pythons-scikit-image-module-533a61ecc980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https://www.geeksforgeeks.org/extract-dominant-colors-of-an-image-using-python/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https://towardsdatascience.com/unet-line-by-line-explanation-9b191c76baf5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https://medium.com/coinmonks/learn-how-to-train-u-net-on-your-dataset-8e3f89fbd623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7"/>
              </a:rPr>
              <a:t>https://developers.arcgis.com/python/guide/how-unet-works/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26AC-61DB-42C1-82D9-3B5B25A4C083}"/>
              </a:ext>
            </a:extLst>
          </p:cNvPr>
          <p:cNvSpPr txBox="1"/>
          <p:nvPr/>
        </p:nvSpPr>
        <p:spPr>
          <a:xfrm>
            <a:off x="92363" y="341745"/>
            <a:ext cx="1172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Sources</a:t>
            </a:r>
            <a:endParaRPr lang="en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51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DA732C-20FA-4045-AB0F-DD79B5ABDFEA}"/>
              </a:ext>
            </a:extLst>
          </p:cNvPr>
          <p:cNvSpPr txBox="1"/>
          <p:nvPr/>
        </p:nvSpPr>
        <p:spPr>
          <a:xfrm>
            <a:off x="83125" y="5283257"/>
            <a:ext cx="3694548" cy="12745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 for your time!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i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Happy Driving!</a:t>
            </a:r>
          </a:p>
        </p:txBody>
      </p:sp>
    </p:spTree>
    <p:extLst>
      <p:ext uri="{BB962C8B-B14F-4D97-AF65-F5344CB8AC3E}">
        <p14:creationId xmlns:p14="http://schemas.microsoft.com/office/powerpoint/2010/main" val="64151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6ACC5-A883-4CB1-B546-D19EBCA3146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9332" y="15081"/>
            <a:ext cx="12022667" cy="1259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i="0" dirty="0">
                <a:solidFill>
                  <a:schemeClr val="bg1"/>
                </a:solidFill>
                <a:effectLst/>
                <a:latin typeface="charter"/>
              </a:rPr>
              <a:t>Computer vision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charter"/>
              </a:rPr>
              <a:t> is an interdisciplinary scientific field that deals with how computers can be made to gain high-level understanding from digital images or videos.</a:t>
            </a:r>
          </a:p>
          <a:p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B0F1A3-41BC-420A-AB73-009C890913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097866" y="1849035"/>
            <a:ext cx="3397955" cy="2835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32BFF-EEA1-4DA6-BBFC-B7AAC400F026}"/>
              </a:ext>
            </a:extLst>
          </p:cNvPr>
          <p:cNvSpPr txBox="1"/>
          <p:nvPr/>
        </p:nvSpPr>
        <p:spPr>
          <a:xfrm>
            <a:off x="0" y="5234742"/>
            <a:ext cx="11065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chemeClr val="bg1"/>
                </a:solidFill>
                <a:effectLst/>
                <a:latin typeface="charter"/>
              </a:rPr>
              <a:t>One specific task in computer </a:t>
            </a:r>
            <a:r>
              <a:rPr lang="en-GB" sz="2000" dirty="0">
                <a:solidFill>
                  <a:schemeClr val="bg1"/>
                </a:solidFill>
                <a:latin typeface="charter"/>
              </a:rPr>
              <a:t>v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charter"/>
              </a:rPr>
              <a:t>ision is  called </a:t>
            </a:r>
            <a:r>
              <a:rPr lang="en-GB" sz="2000" b="1" dirty="0">
                <a:solidFill>
                  <a:schemeClr val="bg1"/>
                </a:solidFill>
                <a:latin typeface="charter"/>
              </a:rPr>
              <a:t>s</a:t>
            </a:r>
            <a:r>
              <a:rPr lang="en-GB" sz="2000" b="1" i="0" dirty="0">
                <a:solidFill>
                  <a:schemeClr val="bg1"/>
                </a:solidFill>
                <a:effectLst/>
                <a:latin typeface="charter"/>
              </a:rPr>
              <a:t>emantic </a:t>
            </a:r>
            <a:r>
              <a:rPr lang="en-GB" sz="2000" b="1" dirty="0">
                <a:solidFill>
                  <a:schemeClr val="bg1"/>
                </a:solidFill>
                <a:latin typeface="charter"/>
              </a:rPr>
              <a:t>s</a:t>
            </a:r>
            <a:r>
              <a:rPr lang="en-GB" sz="2000" b="1" i="0" dirty="0">
                <a:solidFill>
                  <a:schemeClr val="bg1"/>
                </a:solidFill>
                <a:effectLst/>
                <a:latin typeface="charter"/>
              </a:rPr>
              <a:t>egmentation</a:t>
            </a:r>
            <a:r>
              <a:rPr lang="en-GB" sz="2000" dirty="0">
                <a:solidFill>
                  <a:schemeClr val="bg1"/>
                </a:solidFill>
                <a:latin typeface="charter"/>
              </a:rPr>
              <a:t> and one of it’s important applications are the self driving cars .</a:t>
            </a:r>
            <a:endParaRPr lang="en-GB" sz="2000" b="0" i="0" dirty="0">
              <a:solidFill>
                <a:schemeClr val="bg1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407829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C51BB-0923-46C0-8F0D-C6C84ACB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638300"/>
            <a:ext cx="6905625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79F4B-64A8-4E4F-B314-207D47411E59}"/>
              </a:ext>
            </a:extLst>
          </p:cNvPr>
          <p:cNvSpPr txBox="1"/>
          <p:nvPr/>
        </p:nvSpPr>
        <p:spPr>
          <a:xfrm>
            <a:off x="83976" y="195942"/>
            <a:ext cx="207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Image Classification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BC4476-F84D-4799-8B32-C514F07A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52525"/>
            <a:ext cx="6096000" cy="4552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A7787-DB77-421D-B773-C34E33B8FD29}"/>
              </a:ext>
            </a:extLst>
          </p:cNvPr>
          <p:cNvSpPr txBox="1"/>
          <p:nvPr/>
        </p:nvSpPr>
        <p:spPr>
          <a:xfrm>
            <a:off x="0" y="240146"/>
            <a:ext cx="309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Classification with Localization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11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03516-FA50-47F2-A15E-4BA7B3FD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114425"/>
            <a:ext cx="6467475" cy="462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22F89A-BA9B-4AF7-9F91-3BD1EE2C31E6}"/>
              </a:ext>
            </a:extLst>
          </p:cNvPr>
          <p:cNvSpPr txBox="1"/>
          <p:nvPr/>
        </p:nvSpPr>
        <p:spPr>
          <a:xfrm>
            <a:off x="130335" y="184727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Object Detection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0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33335-AD9B-4530-85DF-528E1199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1871662"/>
            <a:ext cx="6257925" cy="3114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3AD23-1FCB-4BF9-8EC5-F50B209BD5C6}"/>
              </a:ext>
            </a:extLst>
          </p:cNvPr>
          <p:cNvSpPr txBox="1"/>
          <p:nvPr/>
        </p:nvSpPr>
        <p:spPr>
          <a:xfrm>
            <a:off x="0" y="179596"/>
            <a:ext cx="236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Instance Segmentation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91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BF74F-4C86-4432-9B70-F84E9FC4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05" y="1410710"/>
            <a:ext cx="6219825" cy="305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55C9A-81BC-4315-8044-203D0B115673}"/>
              </a:ext>
            </a:extLst>
          </p:cNvPr>
          <p:cNvSpPr txBox="1"/>
          <p:nvPr/>
        </p:nvSpPr>
        <p:spPr>
          <a:xfrm>
            <a:off x="0" y="241241"/>
            <a:ext cx="21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Image Segmentation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43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DE708-0C8C-48C6-9D60-194D8E696181}"/>
              </a:ext>
            </a:extLst>
          </p:cNvPr>
          <p:cNvSpPr txBox="1"/>
          <p:nvPr/>
        </p:nvSpPr>
        <p:spPr>
          <a:xfrm>
            <a:off x="0" y="193964"/>
            <a:ext cx="11720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  <a:latin typeface="Helvetica Neue"/>
              </a:rPr>
              <a:t>DATASET</a:t>
            </a:r>
          </a:p>
          <a:p>
            <a:pPr algn="l"/>
            <a:endParaRPr lang="en-GB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GB" b="0" i="0" dirty="0">
                <a:solidFill>
                  <a:schemeClr val="bg1"/>
                </a:solidFill>
                <a:effectLst/>
                <a:latin typeface="Helvetica Neue"/>
              </a:rPr>
              <a:t>The dataset consisted of still images from the original videos, and the semantic segmentation labels shown alongside the original image. </a:t>
            </a:r>
          </a:p>
          <a:p>
            <a:pPr algn="l"/>
            <a:endParaRPr lang="en-GB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GB" b="0" i="0" dirty="0">
                <a:solidFill>
                  <a:schemeClr val="bg1"/>
                </a:solidFill>
                <a:effectLst/>
                <a:latin typeface="Helvetica Neue"/>
              </a:rPr>
              <a:t>Each image file </a:t>
            </a:r>
            <a:r>
              <a:rPr lang="en-GB" dirty="0">
                <a:solidFill>
                  <a:schemeClr val="bg1"/>
                </a:solidFill>
                <a:latin typeface="Helvetica Neue"/>
              </a:rPr>
              <a:t>was of </a:t>
            </a:r>
            <a:r>
              <a:rPr lang="en-GB" b="0" i="0" dirty="0">
                <a:solidFill>
                  <a:schemeClr val="bg1"/>
                </a:solidFill>
                <a:effectLst/>
                <a:latin typeface="Helvetica Neue"/>
              </a:rPr>
              <a:t>256x512 pixels, and each file is a composite with the original photo on the left half of the image, alongside the labelled image (output of semantic segmentation) on the right half.</a:t>
            </a:r>
          </a:p>
          <a:p>
            <a:endParaRPr lang="en-NL" dirty="0"/>
          </a:p>
        </p:txBody>
      </p:sp>
      <p:pic>
        <p:nvPicPr>
          <p:cNvPr id="4" name="Picture 3" descr="A close up of a street&#10;&#10;Description automatically generated">
            <a:extLst>
              <a:ext uri="{FF2B5EF4-FFF2-40B4-BE49-F238E27FC236}">
                <a16:creationId xmlns:a16="http://schemas.microsoft.com/office/drawing/2014/main" id="{76FC8E7A-500C-422F-9A94-3C215F393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98" y="3017668"/>
            <a:ext cx="4876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8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13FA-2CFA-4ED4-8379-665E85157F1D}"/>
              </a:ext>
            </a:extLst>
          </p:cNvPr>
          <p:cNvSpPr txBox="1"/>
          <p:nvPr/>
        </p:nvSpPr>
        <p:spPr>
          <a:xfrm>
            <a:off x="0" y="73997"/>
            <a:ext cx="8599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U-NET algorithm to train the dataset.</a:t>
            </a:r>
          </a:p>
          <a:p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B7584-BF82-4CCF-A81E-76E82F53072A}"/>
              </a:ext>
            </a:extLst>
          </p:cNvPr>
          <p:cNvSpPr txBox="1"/>
          <p:nvPr/>
        </p:nvSpPr>
        <p:spPr>
          <a:xfrm>
            <a:off x="88772" y="566678"/>
            <a:ext cx="97110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harter"/>
              </a:rPr>
              <a:t>U-Net is a convolutional neural network that was developed for biomedical image segmentation at the Computer Science Department of the University of Freiburg, Germany.</a:t>
            </a:r>
          </a:p>
          <a:p>
            <a:endParaRPr lang="en-GB" sz="1200" dirty="0">
              <a:solidFill>
                <a:schemeClr val="bg1"/>
              </a:solidFill>
              <a:latin typeface="charter"/>
            </a:endParaRPr>
          </a:p>
          <a:p>
            <a:r>
              <a:rPr lang="en-GB" sz="1200" dirty="0">
                <a:solidFill>
                  <a:schemeClr val="bg1"/>
                </a:solidFill>
                <a:latin typeface="charter"/>
              </a:rPr>
              <a:t>It can accept  images of any size as it an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harter"/>
              </a:rPr>
              <a:t>end-to-end fully convolutional network (FCN).</a:t>
            </a:r>
          </a:p>
          <a:p>
            <a:pPr algn="l"/>
            <a:endParaRPr lang="en-GB" sz="1200" dirty="0">
              <a:solidFill>
                <a:schemeClr val="bg1"/>
              </a:solidFill>
              <a:latin typeface="sohne"/>
            </a:endParaRPr>
          </a:p>
          <a:p>
            <a:pPr algn="l"/>
            <a:r>
              <a:rPr lang="en-GB" sz="1200" b="0" i="0" dirty="0">
                <a:solidFill>
                  <a:schemeClr val="bg1"/>
                </a:solidFill>
                <a:effectLst/>
                <a:latin typeface="charter"/>
              </a:rPr>
              <a:t>First path is the contraction path (also called as the encoder) which is used to capture the context in the image. </a:t>
            </a:r>
          </a:p>
          <a:p>
            <a:pPr algn="l"/>
            <a:endParaRPr lang="en-GB" sz="1200" dirty="0">
              <a:solidFill>
                <a:schemeClr val="bg1"/>
              </a:solidFill>
              <a:latin typeface="charter"/>
            </a:endParaRPr>
          </a:p>
          <a:p>
            <a:pPr algn="l"/>
            <a:r>
              <a:rPr lang="en-GB" sz="1200" b="0" i="0" dirty="0">
                <a:solidFill>
                  <a:schemeClr val="bg1"/>
                </a:solidFill>
                <a:effectLst/>
                <a:latin typeface="charter"/>
              </a:rPr>
              <a:t>The second path is the symmetric expanding path (also called as the decoder) which is used to enable precise localization using transposed convolutions. </a:t>
            </a:r>
          </a:p>
          <a:p>
            <a:pPr algn="l"/>
            <a:endParaRPr lang="en-GB" dirty="0">
              <a:solidFill>
                <a:schemeClr val="bg1"/>
              </a:solidFill>
              <a:latin typeface="charter"/>
            </a:endParaRPr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7A0EF-7DD6-447A-A0FE-17B52A11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2" y="2278924"/>
            <a:ext cx="6158050" cy="44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0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443</Words>
  <Application>Microsoft Office PowerPoint</Application>
  <PresentationFormat>Widescreen</PresentationFormat>
  <Paragraphs>50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charter</vt:lpstr>
      <vt:lpstr>Helvetica Neue</vt:lpstr>
      <vt:lpstr>sohne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Tushaar Sharma</dc:creator>
  <cp:lastModifiedBy>Tushaar Sharma</cp:lastModifiedBy>
  <cp:revision>6</cp:revision>
  <dcterms:created xsi:type="dcterms:W3CDTF">2020-12-11T10:02:23Z</dcterms:created>
  <dcterms:modified xsi:type="dcterms:W3CDTF">2020-12-11T11:15:35Z</dcterms:modified>
</cp:coreProperties>
</file>